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cover-auror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1200" y="3429000"/>
            <a:ext cx="8128000" cy="1905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ct val="92000"/>
              </a:lnSpc>
            </a:pPr>
            <a:r>
              <a:rPr sz="6000" b="1">
                <a:solidFill>
                  <a:srgbClr val="1B223D"/>
                </a:solidFill>
                <a:latin typeface="Helvetica Now Display"/>
              </a:rPr>
              <a:t>Presentation title goes here, up to two lines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5486400"/>
            <a:ext cx="7620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>
                <a:solidFill>
                  <a:srgbClr val="3D4870"/>
                </a:solidFill>
                <a:latin typeface="Helvetica Now Text"/>
              </a:rPr>
              <a:t>Audience · Month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cover-n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1200" y="3175000"/>
            <a:ext cx="7874000" cy="1778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ct val="92000"/>
              </a:lnSpc>
            </a:pPr>
            <a:r>
              <a:rPr sz="5600" b="1">
                <a:solidFill>
                  <a:srgbClr val="FCFCFC"/>
                </a:solidFill>
                <a:latin typeface="Helvetica Now Display"/>
              </a:rPr>
              <a:t>Dark cover for technical and product decks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5130800"/>
            <a:ext cx="7620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0">
                <a:solidFill>
                  <a:srgbClr val="C8CDE0"/>
                </a:solidFill>
                <a:latin typeface="Helvetica Now Text"/>
              </a:rPr>
              <a:t>Subtitle or audience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divi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1200" y="2260600"/>
            <a:ext cx="1270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0">
                <a:solidFill>
                  <a:srgbClr val="95ECF1"/>
                </a:solidFill>
                <a:latin typeface="Helvetica Now Display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2667000"/>
            <a:ext cx="7366000" cy="177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92000"/>
              </a:lnSpc>
            </a:pPr>
            <a:r>
              <a:rPr sz="5600" b="1">
                <a:solidFill>
                  <a:srgbClr val="FCFCFC"/>
                </a:solidFill>
                <a:latin typeface="Helvetica Now Display"/>
              </a:rPr>
              <a:t>Chapter divider title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64135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900" b="0">
                <a:solidFill>
                  <a:srgbClr val="C8CDE0"/>
                </a:solidFill>
                <a:latin typeface="Helvetica Now Text"/>
              </a:rPr>
              <a:t>North · Confidential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10800" y="6413500"/>
            <a:ext cx="127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900" b="0">
                <a:solidFill>
                  <a:srgbClr val="C8CDE0"/>
                </a:solidFill>
                <a:latin typeface="Helvetica Now Text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1200" y="711200"/>
            <a:ext cx="8382000" cy="10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95000"/>
              </a:lnSpc>
            </a:pPr>
            <a:r>
              <a:rPr sz="3400" b="0">
                <a:solidFill>
                  <a:srgbClr val="1B223D"/>
                </a:solidFill>
                <a:latin typeface="Helvetica Now Display"/>
              </a:rPr>
              <a:t>Slide title in sentence case, one clear idea per slide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11200" y="2413000"/>
            <a:ext cx="3416300" cy="2794000"/>
          </a:xfrm>
          <a:prstGeom prst="roundRect">
            <a:avLst>
              <a:gd name="adj" fmla="val 6000"/>
            </a:avLst>
          </a:prstGeom>
          <a:solidFill>
            <a:srgbClr val="FFF9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3302000"/>
            <a:ext cx="2857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00" b="0">
                <a:solidFill>
                  <a:srgbClr val="1B223D"/>
                </a:solidFill>
                <a:latin typeface="Helvetica Now Display"/>
              </a:rPr>
              <a:t>Point one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3708400"/>
            <a:ext cx="2857500" cy="127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250" b="0">
                <a:solidFill>
                  <a:srgbClr val="3D4870"/>
                </a:solidFill>
                <a:latin typeface="Helvetica Now Text"/>
              </a:rPr>
              <a:t>Lead with the benefit to the audience. Keep each card to two or three lines.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1500" y="2413000"/>
            <a:ext cx="3416300" cy="2794000"/>
          </a:xfrm>
          <a:prstGeom prst="roundRect">
            <a:avLst>
              <a:gd name="adj" fmla="val 6000"/>
            </a:avLst>
          </a:prstGeom>
          <a:solidFill>
            <a:srgbClr val="FFF9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3302000"/>
            <a:ext cx="2857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00" b="0">
                <a:solidFill>
                  <a:srgbClr val="1B223D"/>
                </a:solidFill>
                <a:latin typeface="Helvetica Now Display"/>
              </a:rPr>
              <a:t>Point two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8400"/>
            <a:ext cx="2857500" cy="127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250" b="0">
                <a:solidFill>
                  <a:srgbClr val="3D4870"/>
                </a:solidFill>
                <a:latin typeface="Helvetica Now Text"/>
              </a:rPr>
              <a:t>Use one icon per card at most, from the North icon library.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2413000"/>
            <a:ext cx="3416300" cy="2794000"/>
          </a:xfrm>
          <a:prstGeom prst="roundRect">
            <a:avLst>
              <a:gd name="adj" fmla="val 6000"/>
            </a:avLst>
          </a:prstGeom>
          <a:solidFill>
            <a:srgbClr val="FFF9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31200" y="3302000"/>
            <a:ext cx="2857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00" b="0">
                <a:solidFill>
                  <a:srgbClr val="1B223D"/>
                </a:solidFill>
                <a:latin typeface="Helvetica Now Display"/>
              </a:rPr>
              <a:t>Point three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31200" y="3708400"/>
            <a:ext cx="2857500" cy="127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250" b="0">
                <a:solidFill>
                  <a:srgbClr val="3D4870"/>
                </a:solidFill>
                <a:latin typeface="Helvetica Now Text"/>
              </a:rPr>
              <a:t>If a fourth point appears, make a second slide.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200" y="64135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900" b="0">
                <a:solidFill>
                  <a:srgbClr val="58628A"/>
                </a:solidFill>
                <a:latin typeface="Helvetica Now Text"/>
              </a:rPr>
              <a:t>North · Confidential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10800" y="6413500"/>
            <a:ext cx="127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900" b="0">
                <a:solidFill>
                  <a:srgbClr val="58628A"/>
                </a:solidFill>
                <a:latin typeface="Helvetica Now Text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big-numb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1200" y="1397000"/>
            <a:ext cx="10922000" cy="25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0" b="1">
                <a:solidFill>
                  <a:srgbClr val="273156"/>
                </a:solidFill>
                <a:latin typeface="Helvetica Now Display"/>
              </a:rPr>
              <a:t>48h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4318000"/>
            <a:ext cx="7112000" cy="127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0000"/>
              </a:lnSpc>
            </a:pPr>
            <a:r>
              <a:rPr sz="2600" b="0">
                <a:solidFill>
                  <a:srgbClr val="1B223D"/>
                </a:solidFill>
                <a:latin typeface="Helvetica Now Display"/>
              </a:rPr>
              <a:t>One sentence that explains the number and why it matters to the audience.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64135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900" b="0">
                <a:solidFill>
                  <a:srgbClr val="58628A"/>
                </a:solidFill>
                <a:latin typeface="Helvetica Now Text"/>
              </a:rPr>
              <a:t>North · Confidential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10800" y="6413500"/>
            <a:ext cx="127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900" b="0">
                <a:solidFill>
                  <a:srgbClr val="58628A"/>
                </a:solidFill>
                <a:latin typeface="Helvetica Now Text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quo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1200" y="2032000"/>
            <a:ext cx="9144000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0000"/>
              </a:lnSpc>
            </a:pPr>
            <a:r>
              <a:rPr sz="4000" b="0">
                <a:solidFill>
                  <a:srgbClr val="FCFCFC"/>
                </a:solidFill>
                <a:latin typeface="Helvetica Now Display"/>
              </a:rPr>
              <a:t>A short, strong quote from a customer or leader. No more than three lines.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4724400"/>
            <a:ext cx="7620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00" b="0">
                <a:solidFill>
                  <a:srgbClr val="C8CDE0"/>
                </a:solidFill>
                <a:latin typeface="Helvetica Now Text"/>
              </a:rPr>
              <a:t>Name Surname, Role, Organisation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hah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00" y="0"/>
            <a:ext cx="18703636" cy="6858000"/>
          </a:xfrm>
          <a:prstGeom prst="rect">
            <a:avLst/>
          </a:prstGeom>
        </p:spPr>
      </p:pic>
      <p:pic>
        <p:nvPicPr>
          <p:cNvPr id="4" name="Picture 3" descr="north-icon-midni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00" y="558800"/>
            <a:ext cx="239395" cy="254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1200" y="1905000"/>
            <a:ext cx="4826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95000"/>
              </a:lnSpc>
            </a:pPr>
            <a:r>
              <a:rPr sz="3600" b="0">
                <a:solidFill>
                  <a:srgbClr val="1B223D"/>
                </a:solidFill>
                <a:latin typeface="Helvetica Now Display"/>
              </a:rPr>
              <a:t>Image and text: one idea, one picture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3683000"/>
            <a:ext cx="4572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5000"/>
              </a:lnSpc>
            </a:pPr>
            <a:r>
              <a:rPr sz="1350" b="0">
                <a:solidFill>
                  <a:srgbClr val="3D4870"/>
                </a:solidFill>
                <a:latin typeface="Helvetica Now Text"/>
              </a:rPr>
              <a:t>Pair a North illustration with a short explanation. Crop the picture to the right half; keep text on white.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64135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900" b="0">
                <a:solidFill>
                  <a:srgbClr val="58628A"/>
                </a:solidFill>
                <a:latin typeface="Helvetica Now Text"/>
              </a:rPr>
              <a:t>North ·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10800" y="6413500"/>
            <a:ext cx="127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900" b="0">
                <a:solidFill>
                  <a:srgbClr val="58628A"/>
                </a:solidFill>
                <a:latin typeface="Helvetica Now Text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1200" y="711200"/>
            <a:ext cx="7620000" cy="63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400" b="0">
                <a:solidFill>
                  <a:srgbClr val="1B223D"/>
                </a:solidFill>
                <a:latin typeface="Helvetica Now Display"/>
              </a:rPr>
              <a:t>Agenda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11200" y="1905000"/>
            <a:ext cx="10769600" cy="0"/>
          </a:xfrm>
          <a:prstGeom prst="line">
            <a:avLst/>
          </a:prstGeom>
          <a:ln>
            <a:solidFill>
              <a:srgbClr val="F0E5D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11200" y="2108200"/>
            <a:ext cx="635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>
                <a:solidFill>
                  <a:srgbClr val="1B6AB1"/>
                </a:solidFill>
                <a:latin typeface="Helvetica Now Display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3200" y="2082800"/>
            <a:ext cx="8890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>
                <a:solidFill>
                  <a:srgbClr val="1B223D"/>
                </a:solidFill>
                <a:latin typeface="Helvetica Now Display"/>
              </a:rPr>
              <a:t>First topic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11200" y="2692400"/>
            <a:ext cx="10769600" cy="0"/>
          </a:xfrm>
          <a:prstGeom prst="line">
            <a:avLst/>
          </a:prstGeom>
          <a:ln>
            <a:solidFill>
              <a:srgbClr val="F0E5D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11200" y="2895600"/>
            <a:ext cx="635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>
                <a:solidFill>
                  <a:srgbClr val="1B6AB1"/>
                </a:solidFill>
                <a:latin typeface="Helvetica Now Display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73200" y="2870200"/>
            <a:ext cx="8890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>
                <a:solidFill>
                  <a:srgbClr val="1B223D"/>
                </a:solidFill>
                <a:latin typeface="Helvetica Now Display"/>
              </a:rPr>
              <a:t>Second topic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11200" y="3479800"/>
            <a:ext cx="10769600" cy="0"/>
          </a:xfrm>
          <a:prstGeom prst="line">
            <a:avLst/>
          </a:prstGeom>
          <a:ln>
            <a:solidFill>
              <a:srgbClr val="F0E5D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11200" y="3683000"/>
            <a:ext cx="635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>
                <a:solidFill>
                  <a:srgbClr val="1B6AB1"/>
                </a:solidFill>
                <a:latin typeface="Helvetica Now Display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73200" y="3657600"/>
            <a:ext cx="8890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>
                <a:solidFill>
                  <a:srgbClr val="1B223D"/>
                </a:solidFill>
                <a:latin typeface="Helvetica Now Display"/>
              </a:rPr>
              <a:t>Third topic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11200" y="4267200"/>
            <a:ext cx="10769600" cy="0"/>
          </a:xfrm>
          <a:prstGeom prst="line">
            <a:avLst/>
          </a:prstGeom>
          <a:ln>
            <a:solidFill>
              <a:srgbClr val="F0E5D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11200" y="4470400"/>
            <a:ext cx="635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>
                <a:solidFill>
                  <a:srgbClr val="1B6AB1"/>
                </a:solidFill>
                <a:latin typeface="Helvetica Now Display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73200" y="4445000"/>
            <a:ext cx="8890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200" b="0">
                <a:solidFill>
                  <a:srgbClr val="1B223D"/>
                </a:solidFill>
                <a:latin typeface="Helvetica Now Display"/>
              </a:rPr>
              <a:t>Questions and next steps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1200" y="6413500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900" b="0">
                <a:solidFill>
                  <a:srgbClr val="58628A"/>
                </a:solidFill>
                <a:latin typeface="Helvetica Now Text"/>
              </a:rPr>
              <a:t>North · Confidential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210800" y="6413500"/>
            <a:ext cx="127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900" b="0">
                <a:solidFill>
                  <a:srgbClr val="58628A"/>
                </a:solidFill>
                <a:latin typeface="Helvetica Now Text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clos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4064000"/>
            <a:ext cx="1219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0">
                <a:solidFill>
                  <a:srgbClr val="1B223D"/>
                </a:solidFill>
                <a:latin typeface="Helvetica Now Display Light"/>
              </a:rPr>
              <a:t>Thank you · north.ae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cover-arabi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52800" y="3175000"/>
            <a:ext cx="8128000" cy="2032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5400" b="1" lang="ar-AE">
                <a:solidFill>
                  <a:srgbClr val="1B223D"/>
                </a:solidFill>
                <a:latin typeface="IBM Plex Sans Arabic"/>
                <a:cs typeface="IBM Plex Sans Arabic"/>
              </a:rPr>
              <a:t>عنوان العرض التقديمي، في سطرين كحد أقصى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60800" y="5384800"/>
            <a:ext cx="7620000" cy="35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700" b="0" lang="ar-AE">
                <a:solidFill>
                  <a:srgbClr val="3D4870"/>
                </a:solidFill>
                <a:latin typeface="IBM Plex Sans Arabic"/>
                <a:cs typeface="IBM Plex Sans Arabic"/>
              </a:rPr>
              <a:t>الجمهور · الشهر 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content-arabi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98800" y="635000"/>
            <a:ext cx="83820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3200" b="1" lang="ar-AE">
                <a:solidFill>
                  <a:srgbClr val="1B223D"/>
                </a:solidFill>
                <a:latin typeface="IBM Plex Sans Arabic"/>
                <a:cs typeface="IBM Plex Sans Arabic"/>
              </a:rPr>
              <a:t>عنوان الشريحة: فكرة واحدة واضحة في كل شريحة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064500" y="2489200"/>
            <a:ext cx="3416300" cy="2717800"/>
          </a:xfrm>
          <a:prstGeom prst="roundRect">
            <a:avLst>
              <a:gd name="adj" fmla="val 6000"/>
            </a:avLst>
          </a:prstGeom>
          <a:solidFill>
            <a:srgbClr val="FF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43900" y="3327400"/>
            <a:ext cx="2857500" cy="43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900" b="1" lang="ar-AE">
                <a:solidFill>
                  <a:srgbClr val="1B223D"/>
                </a:solidFill>
                <a:latin typeface="IBM Plex Sans Arabic"/>
                <a:cs typeface="IBM Plex Sans Arabic"/>
              </a:rPr>
              <a:t>النقطة الأولى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43900" y="3784600"/>
            <a:ext cx="2857500" cy="127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60000"/>
              </a:lnSpc>
            </a:pPr>
            <a:r>
              <a:rPr sz="1300" b="0" lang="ar-AE">
                <a:solidFill>
                  <a:srgbClr val="3D4870"/>
                </a:solidFill>
                <a:latin typeface="IBM Plex Sans Arabic"/>
                <a:cs typeface="IBM Plex Sans Arabic"/>
              </a:rPr>
              <a:t>ابدأ بالفائدة للجمهور، في سطرين أو ثلاثة.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2489200"/>
            <a:ext cx="3416300" cy="2717800"/>
          </a:xfrm>
          <a:prstGeom prst="roundRect">
            <a:avLst>
              <a:gd name="adj" fmla="val 6000"/>
            </a:avLst>
          </a:prstGeom>
          <a:solidFill>
            <a:srgbClr val="FF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73600" y="3327400"/>
            <a:ext cx="2857500" cy="43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900" b="1" lang="ar-AE">
                <a:solidFill>
                  <a:srgbClr val="1B223D"/>
                </a:solidFill>
                <a:latin typeface="IBM Plex Sans Arabic"/>
                <a:cs typeface="IBM Plex Sans Arabic"/>
              </a:rPr>
              <a:t>النقطة الثانية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3600" y="3784600"/>
            <a:ext cx="2857500" cy="127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60000"/>
              </a:lnSpc>
            </a:pPr>
            <a:r>
              <a:rPr sz="1300" b="0" lang="ar-AE">
                <a:solidFill>
                  <a:srgbClr val="3D4870"/>
                </a:solidFill>
                <a:latin typeface="IBM Plex Sans Arabic"/>
                <a:cs typeface="IBM Plex Sans Arabic"/>
              </a:rPr>
              <a:t>أيقونة واحدة على الأكثر لكل بطاقة.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3900" y="2489200"/>
            <a:ext cx="3416300" cy="2717800"/>
          </a:xfrm>
          <a:prstGeom prst="roundRect">
            <a:avLst>
              <a:gd name="adj" fmla="val 6000"/>
            </a:avLst>
          </a:prstGeom>
          <a:solidFill>
            <a:srgbClr val="FF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3300" y="3327400"/>
            <a:ext cx="2857500" cy="43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900" b="1" lang="ar-AE">
                <a:solidFill>
                  <a:srgbClr val="1B223D"/>
                </a:solidFill>
                <a:latin typeface="IBM Plex Sans Arabic"/>
                <a:cs typeface="IBM Plex Sans Arabic"/>
              </a:rPr>
              <a:t>النقطة الثالثة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3300" y="3784600"/>
            <a:ext cx="2857500" cy="127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60000"/>
              </a:lnSpc>
            </a:pPr>
            <a:r>
              <a:rPr sz="1300" b="0" lang="ar-AE">
                <a:solidFill>
                  <a:srgbClr val="3D4870"/>
                </a:solidFill>
                <a:latin typeface="IBM Plex Sans Arabic"/>
                <a:cs typeface="IBM Plex Sans Arabic"/>
              </a:rPr>
              <a:t>إذا ظهرت نقطة رابعة، فهي شريحة جديدة.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